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0" r:id="rId2"/>
  </p:sldMasterIdLst>
  <p:notesMasterIdLst>
    <p:notesMasterId r:id="rId26"/>
  </p:notesMasterIdLst>
  <p:sldIdLst>
    <p:sldId id="256" r:id="rId3"/>
    <p:sldId id="262" r:id="rId4"/>
    <p:sldId id="264" r:id="rId5"/>
    <p:sldId id="286" r:id="rId6"/>
    <p:sldId id="287" r:id="rId7"/>
    <p:sldId id="266" r:id="rId8"/>
    <p:sldId id="267" r:id="rId9"/>
    <p:sldId id="269" r:id="rId10"/>
    <p:sldId id="270" r:id="rId11"/>
    <p:sldId id="268" r:id="rId12"/>
    <p:sldId id="271" r:id="rId13"/>
    <p:sldId id="273" r:id="rId14"/>
    <p:sldId id="274" r:id="rId15"/>
    <p:sldId id="280" r:id="rId16"/>
    <p:sldId id="281" r:id="rId17"/>
    <p:sldId id="275" r:id="rId18"/>
    <p:sldId id="276" r:id="rId19"/>
    <p:sldId id="277" r:id="rId20"/>
    <p:sldId id="279" r:id="rId21"/>
    <p:sldId id="278" r:id="rId22"/>
    <p:sldId id="272" r:id="rId23"/>
    <p:sldId id="283" r:id="rId24"/>
    <p:sldId id="28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3C4"/>
    <a:srgbClr val="E329A5"/>
    <a:srgbClr val="FDF66F"/>
    <a:srgbClr val="FFFF66"/>
    <a:srgbClr val="F7FE6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2274" autoAdjust="0"/>
  </p:normalViewPr>
  <p:slideViewPr>
    <p:cSldViewPr showGuides="1">
      <p:cViewPr>
        <p:scale>
          <a:sx n="58" d="100"/>
          <a:sy n="58" d="100"/>
        </p:scale>
        <p:origin x="150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72536-C91D-4D81-869C-0013A7359684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C9451-71FC-4470-AA85-CBE7E5F92F8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39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453838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1830287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332739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429884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839397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07B57-E84C-4B9E-BD52-34ADD31C8206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1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6D4BF-1F9B-45EC-AD07-8741C46B88FC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5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C67D-7664-4B95-8B02-5CAF71C19A57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6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8CB83-A1F0-45C0-B5D9-D36604AD3C8E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2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B1F-D29C-46E8-829E-6B7A28C4D403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30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3809-8265-4CB1-84EF-F22F235A71BA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1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43C1-BFB7-460E-8E47-0371E08C06FF}" type="datetime1">
              <a:rPr lang="en-US" smtClean="0"/>
              <a:t>6/1/2016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3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BA6B-9A0B-4D77-B294-3E82595E70C0}" type="datetime1">
              <a:rPr lang="en-US" smtClean="0"/>
              <a:t>6/1/2016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8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E58E-9BC2-4E6C-BE4A-6CB4AA157A39}" type="datetime1">
              <a:rPr lang="en-US" smtClean="0"/>
              <a:t>6/1/2016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1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E1127-07F6-4045-BE9A-DAA3059B885D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1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161C7-3BDB-4B92-808A-B042433A9547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947F8-6B48-4EAA-B7D2-456F8D36A871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C692C-4F2D-45F6-A9A8-8A3A8FE2780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4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1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8.jpg"/><Relationship Id="rId18" Type="http://schemas.openxmlformats.org/officeDocument/2006/relationships/image" Target="../media/image33.jpg"/><Relationship Id="rId3" Type="http://schemas.openxmlformats.org/officeDocument/2006/relationships/image" Target="../media/image20.jpg"/><Relationship Id="rId7" Type="http://schemas.openxmlformats.org/officeDocument/2006/relationships/image" Target="../media/image1.png"/><Relationship Id="rId12" Type="http://schemas.openxmlformats.org/officeDocument/2006/relationships/image" Target="../media/image27.jpg"/><Relationship Id="rId17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26.png"/><Relationship Id="rId5" Type="http://schemas.openxmlformats.org/officeDocument/2006/relationships/image" Target="../media/image22.jp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19" Type="http://schemas.openxmlformats.org/officeDocument/2006/relationships/image" Target="../media/image34.jpg"/><Relationship Id="rId4" Type="http://schemas.openxmlformats.org/officeDocument/2006/relationships/image" Target="../media/image21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2267744" y="4725144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796136" y="6110204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Adobe Caslon Pro" panose="0205050205050A020403" pitchFamily="18" charset="0"/>
              </a:rPr>
              <a:t>Présentation par </a:t>
            </a:r>
            <a:r>
              <a:rPr lang="fr-FR" dirty="0" err="1" smtClean="0">
                <a:latin typeface="Adobe Caslon Pro" panose="0205050205050A020403" pitchFamily="18" charset="0"/>
              </a:rPr>
              <a:t>F.Berquez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D.Johannes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A.Mao</a:t>
            </a:r>
            <a:r>
              <a:rPr lang="fr-FR" dirty="0" smtClean="0">
                <a:latin typeface="Adobe Caslon Pro" panose="0205050205050A020403" pitchFamily="18" charset="0"/>
              </a:rPr>
              <a:t>, </a:t>
            </a:r>
            <a:r>
              <a:rPr lang="fr-FR" dirty="0" err="1" smtClean="0">
                <a:latin typeface="Adobe Caslon Pro" panose="0205050205050A020403" pitchFamily="18" charset="0"/>
              </a:rPr>
              <a:t>Ph.Troclet</a:t>
            </a:r>
            <a:endParaRPr lang="fr-FR" dirty="0">
              <a:latin typeface="Adobe Caslon Pro" panose="0205050205050A020403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030342" y="4388768"/>
            <a:ext cx="558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dobe Caslon Pro" panose="0205050205050A020403" pitchFamily="18" charset="0"/>
              </a:rPr>
              <a:t>a</a:t>
            </a:r>
            <a:r>
              <a:rPr lang="fr-FR" sz="2400" dirty="0" smtClean="0">
                <a:latin typeface="Adobe Caslon Pro" panose="0205050205050A020403" pitchFamily="18" charset="0"/>
              </a:rPr>
              <a:t>u sein du département des soins intensifs</a:t>
            </a:r>
            <a:endParaRPr lang="fr-FR" sz="2400" b="1" dirty="0">
              <a:latin typeface="Adobe Caslon Pro" panose="0205050205050A0204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462" y="2230140"/>
            <a:ext cx="69847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6600" dirty="0" smtClean="0">
                <a:latin typeface="Adobe Caslon Pro" panose="0205050205050A020403" pitchFamily="18" charset="0"/>
              </a:rPr>
              <a:t>Smart </a:t>
            </a:r>
            <a:r>
              <a:rPr lang="fr-FR" sz="6600" dirty="0" err="1" smtClean="0">
                <a:latin typeface="Adobe Caslon Pro" panose="0205050205050A020403" pitchFamily="18" charset="0"/>
              </a:rPr>
              <a:t>Health</a:t>
            </a:r>
            <a:r>
              <a:rPr lang="fr-FR" sz="6600" dirty="0" smtClean="0">
                <a:latin typeface="Adobe Caslon Pro" panose="0205050205050A020403" pitchFamily="18" charset="0"/>
              </a:rPr>
              <a:t> </a:t>
            </a:r>
            <a:endParaRPr lang="fr-FR" sz="3600" dirty="0">
              <a:latin typeface="Adobe Caslon Pro" panose="0205050205050A020403" pitchFamily="18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516" y="3100647"/>
            <a:ext cx="2304256" cy="1218597"/>
          </a:xfrm>
          <a:prstGeom prst="rect">
            <a:avLst/>
          </a:prstGeom>
        </p:spPr>
      </p:pic>
      <p:sp>
        <p:nvSpPr>
          <p:cNvPr id="16" name="Arc 15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62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Services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4098" name="Picture 2" descr="C:\Users\Fabien\Documents\INF6404A\INF6404A\TP3\recapitulati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7804122" cy="580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4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pour l’hôpital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4" y="1705186"/>
            <a:ext cx="76485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205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pour l’architecte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1700212"/>
            <a:ext cx="76485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92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1176337"/>
            <a:ext cx="76485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8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4338" name="Picture 2" descr="C:\Users\Fabien\Documents\INF6404A\INF6404A\TP3\Applicat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94" y="1390083"/>
            <a:ext cx="7224886" cy="47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092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– Équipe médicale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62756"/>
            <a:ext cx="5706372" cy="52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806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-Maintenance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1652587"/>
            <a:ext cx="76485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83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Services aux proches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2176462"/>
            <a:ext cx="76485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93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Qualité de service - </a:t>
            </a:r>
            <a:r>
              <a:rPr lang="fr-F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1266" name="Picture 2" descr="C:\Users\Fabien\Documents\INF6404A\INF6404A\TP3\qo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49005"/>
            <a:ext cx="26924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683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Fabien\Documents\INF6404A\INF6404A\TP3\aler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67" y="1507700"/>
            <a:ext cx="7676343" cy="43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 – Tolérance aux pannes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03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c 13"/>
          <p:cNvSpPr/>
          <p:nvPr/>
        </p:nvSpPr>
        <p:spPr>
          <a:xfrm>
            <a:off x="-3429001" y="1"/>
            <a:ext cx="6858002" cy="6858000"/>
          </a:xfrm>
          <a:prstGeom prst="arc">
            <a:avLst>
              <a:gd name="adj1" fmla="val 16200000"/>
              <a:gd name="adj2" fmla="val 537093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3183324" y="1424117"/>
            <a:ext cx="43303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3643201" y="2542171"/>
            <a:ext cx="4525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et services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3643200" y="3775617"/>
            <a:ext cx="5177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Sécurité - Vie privée - </a:t>
            </a:r>
            <a:r>
              <a:rPr lang="fr-FR" sz="22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QoS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66948" y="1514914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235482" y="2623567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237464" y="3847612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2" name="TextBox 9"/>
          <p:cNvSpPr txBox="1"/>
          <p:nvPr/>
        </p:nvSpPr>
        <p:spPr>
          <a:xfrm flipH="1">
            <a:off x="3275856" y="4869160"/>
            <a:ext cx="4754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Conclusion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sp>
        <p:nvSpPr>
          <p:cNvPr id="23" name="Oval 16"/>
          <p:cNvSpPr/>
          <p:nvPr/>
        </p:nvSpPr>
        <p:spPr>
          <a:xfrm>
            <a:off x="2870119" y="4941155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6022449"/>
            <a:ext cx="1944216" cy="76001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01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29975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Sécurité et vie privée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2290" name="Picture 2" descr="C:\Users\Fabien\Documents\INF6404A\INF6404A\TP3\securit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994" y="1239467"/>
            <a:ext cx="2692400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07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Conclusion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7344816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r>
              <a:rPr lang="fr-FR" sz="3600" dirty="0" smtClean="0"/>
              <a:t>Dispositifs + protocoles existent déjà</a:t>
            </a:r>
          </a:p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 algn="just">
              <a:buFont typeface="Arial" panose="020B0604020202020204" pitchFamily="34" charset="0"/>
              <a:buChar char="•"/>
            </a:pPr>
            <a:r>
              <a:rPr lang="fr-FR" sz="3600" dirty="0" smtClean="0"/>
              <a:t>L’innovation est dans l’intégration globale et les services offerts (valeur ajoutée)</a:t>
            </a:r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668466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Des questions ?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91680" y="1056653"/>
            <a:ext cx="7344816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 algn="just">
              <a:buFont typeface="Arial" panose="020B0604020202020204" pitchFamily="34" charset="0"/>
              <a:buChar char="•"/>
            </a:pPr>
            <a:endParaRPr lang="fr-FR" sz="3600" dirty="0" smtClean="0"/>
          </a:p>
          <a:p>
            <a:pPr marL="396000" indent="-396000">
              <a:buFont typeface="Arial" panose="020B0604020202020204" pitchFamily="34" charset="0"/>
              <a:buChar char="•"/>
            </a:pPr>
            <a:endParaRPr lang="fr-FR" sz="3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486187"/>
            <a:ext cx="2120391" cy="21203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687616"/>
            <a:ext cx="1637029" cy="190819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760" y="3668928"/>
            <a:ext cx="28384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8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6386" name="Picture 2" descr="C:\Users\Fabien\Documents\INF6404A\INF6404A\TP3\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54" y="0"/>
            <a:ext cx="91636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4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 - Contexte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524000" y="4785061"/>
            <a:ext cx="6840760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smtClean="0"/>
              <a:t>Services de soins intensifs</a:t>
            </a:r>
            <a:endParaRPr lang="fr-FR" sz="36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127859"/>
            <a:ext cx="3124312" cy="16522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0" y="1542380"/>
            <a:ext cx="30437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/>
              <a:t>Smart </a:t>
            </a:r>
            <a:r>
              <a:rPr lang="fr-FR" sz="3600" dirty="0" err="1"/>
              <a:t>Health</a:t>
            </a:r>
            <a:endParaRPr lang="fr-FR" sz="3600" dirty="0"/>
          </a:p>
        </p:txBody>
      </p:sp>
      <p:sp>
        <p:nvSpPr>
          <p:cNvPr id="4" name="Rectangle 3"/>
          <p:cNvSpPr/>
          <p:nvPr/>
        </p:nvSpPr>
        <p:spPr>
          <a:xfrm>
            <a:off x="1979712" y="3163720"/>
            <a:ext cx="2275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96000" indent="-396000">
              <a:buFont typeface="Arial" panose="020B0604020202020204" pitchFamily="34" charset="0"/>
              <a:buChar char="•"/>
            </a:pPr>
            <a:r>
              <a:rPr lang="fr-FR" sz="3600" dirty="0"/>
              <a:t>Hôpitaux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48" y="2599327"/>
            <a:ext cx="2124159" cy="176858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006" y="5320482"/>
            <a:ext cx="3009052" cy="86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45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sp>
        <p:nvSpPr>
          <p:cNvPr id="18" name="Rectangle à coins arrondis 17"/>
          <p:cNvSpPr/>
          <p:nvPr/>
        </p:nvSpPr>
        <p:spPr>
          <a:xfrm>
            <a:off x="1661112" y="1116002"/>
            <a:ext cx="7416943" cy="7929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/>
              <a:t>La transformation numérique de l’hôpital</a:t>
            </a:r>
            <a:endParaRPr lang="fr-FR" sz="3200" b="1" dirty="0"/>
          </a:p>
        </p:txBody>
      </p:sp>
      <p:grpSp>
        <p:nvGrpSpPr>
          <p:cNvPr id="7" name="Groupe 6"/>
          <p:cNvGrpSpPr/>
          <p:nvPr/>
        </p:nvGrpSpPr>
        <p:grpSpPr>
          <a:xfrm>
            <a:off x="1939837" y="2129340"/>
            <a:ext cx="1512168" cy="1986349"/>
            <a:chOff x="1971039" y="1893846"/>
            <a:chExt cx="1512168" cy="1986349"/>
          </a:xfrm>
        </p:grpSpPr>
        <p:sp>
          <p:nvSpPr>
            <p:cNvPr id="2" name="Rectangle 1"/>
            <p:cNvSpPr/>
            <p:nvPr/>
          </p:nvSpPr>
          <p:spPr>
            <a:xfrm>
              <a:off x="1971039" y="2075958"/>
              <a:ext cx="1512168" cy="1804237"/>
            </a:xfrm>
            <a:prstGeom prst="rect">
              <a:avLst/>
            </a:prstGeom>
            <a:solidFill>
              <a:srgbClr val="ED73C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246" y="1893846"/>
              <a:ext cx="568959" cy="568959"/>
            </a:xfrm>
            <a:prstGeom prst="rect">
              <a:avLst/>
            </a:prstGeom>
          </p:spPr>
        </p:pic>
      </p:grpSp>
      <p:grpSp>
        <p:nvGrpSpPr>
          <p:cNvPr id="8" name="Groupe 7"/>
          <p:cNvGrpSpPr/>
          <p:nvPr/>
        </p:nvGrpSpPr>
        <p:grpSpPr>
          <a:xfrm>
            <a:off x="3661458" y="3956501"/>
            <a:ext cx="1642364" cy="2195578"/>
            <a:chOff x="4327371" y="4127912"/>
            <a:chExt cx="1642364" cy="2195578"/>
          </a:xfrm>
        </p:grpSpPr>
        <p:sp>
          <p:nvSpPr>
            <p:cNvPr id="26" name="Rectangle 25"/>
            <p:cNvSpPr/>
            <p:nvPr/>
          </p:nvSpPr>
          <p:spPr>
            <a:xfrm>
              <a:off x="4327371" y="4519253"/>
              <a:ext cx="1512168" cy="1804237"/>
            </a:xfrm>
            <a:prstGeom prst="rect">
              <a:avLst/>
            </a:prstGeom>
            <a:solidFill>
              <a:srgbClr val="00B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309" y="4127912"/>
              <a:ext cx="812426" cy="812426"/>
            </a:xfrm>
            <a:prstGeom prst="rect">
              <a:avLst/>
            </a:prstGeom>
          </p:spPr>
        </p:pic>
      </p:grpSp>
      <p:grpSp>
        <p:nvGrpSpPr>
          <p:cNvPr id="28" name="Groupe 27"/>
          <p:cNvGrpSpPr/>
          <p:nvPr/>
        </p:nvGrpSpPr>
        <p:grpSpPr>
          <a:xfrm>
            <a:off x="5416124" y="1999915"/>
            <a:ext cx="1558662" cy="2077799"/>
            <a:chOff x="6275741" y="4197932"/>
            <a:chExt cx="1558662" cy="2077799"/>
          </a:xfrm>
        </p:grpSpPr>
        <p:sp>
          <p:nvSpPr>
            <p:cNvPr id="25" name="Rectangle 24"/>
            <p:cNvSpPr/>
            <p:nvPr/>
          </p:nvSpPr>
          <p:spPr>
            <a:xfrm>
              <a:off x="6275741" y="4471494"/>
              <a:ext cx="1512168" cy="1804237"/>
            </a:xfrm>
            <a:prstGeom prst="rect">
              <a:avLst/>
            </a:prstGeom>
            <a:solidFill>
              <a:srgbClr val="ED73C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283" y="4197932"/>
              <a:ext cx="695120" cy="695120"/>
            </a:xfrm>
            <a:prstGeom prst="rect">
              <a:avLst/>
            </a:prstGeom>
          </p:spPr>
        </p:pic>
      </p:grpSp>
      <p:grpSp>
        <p:nvGrpSpPr>
          <p:cNvPr id="29" name="Groupe 28"/>
          <p:cNvGrpSpPr/>
          <p:nvPr/>
        </p:nvGrpSpPr>
        <p:grpSpPr>
          <a:xfrm>
            <a:off x="7134870" y="4072267"/>
            <a:ext cx="1512168" cy="2073828"/>
            <a:chOff x="5931201" y="4174600"/>
            <a:chExt cx="1512168" cy="2073828"/>
          </a:xfrm>
        </p:grpSpPr>
        <p:sp>
          <p:nvSpPr>
            <p:cNvPr id="24" name="Rectangle 23"/>
            <p:cNvSpPr/>
            <p:nvPr/>
          </p:nvSpPr>
          <p:spPr>
            <a:xfrm>
              <a:off x="5931201" y="4444191"/>
              <a:ext cx="1512168" cy="1804237"/>
            </a:xfrm>
            <a:prstGeom prst="rect">
              <a:avLst/>
            </a:prstGeom>
            <a:solidFill>
              <a:srgbClr val="FFC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477" y="4174600"/>
              <a:ext cx="633534" cy="633534"/>
            </a:xfrm>
            <a:prstGeom prst="rect">
              <a:avLst/>
            </a:prstGeom>
          </p:spPr>
        </p:pic>
      </p:grpSp>
      <p:sp>
        <p:nvSpPr>
          <p:cNvPr id="30" name="ZoneTexte 29"/>
          <p:cNvSpPr txBox="1"/>
          <p:nvPr/>
        </p:nvSpPr>
        <p:spPr>
          <a:xfrm>
            <a:off x="2695921" y="2291295"/>
            <a:ext cx="771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82%</a:t>
            </a:r>
            <a:endParaRPr lang="en-CA" sz="2400" b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5482892" y="2331436"/>
            <a:ext cx="84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-20%</a:t>
            </a:r>
            <a:endParaRPr lang="en-CA" sz="2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3707904" y="4421886"/>
            <a:ext cx="84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-50%</a:t>
            </a:r>
            <a:endParaRPr lang="en-CA" sz="2400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7117282" y="4333330"/>
            <a:ext cx="1633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 smtClean="0"/>
              <a:t>36</a:t>
            </a:r>
          </a:p>
          <a:p>
            <a:pPr algn="ctr"/>
            <a:r>
              <a:rPr lang="en-CA" sz="2000" b="1" dirty="0"/>
              <a:t>m</a:t>
            </a:r>
            <a:r>
              <a:rPr lang="en-CA" sz="2000" b="1" dirty="0" smtClean="0"/>
              <a:t>illiards $</a:t>
            </a:r>
            <a:endParaRPr lang="en-CA" sz="2000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1889323" y="2674851"/>
            <a:ext cx="1665911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dirty="0" smtClean="0"/>
              <a:t>Des médecins estiment que la prescription électronique permet un gain de temps et une réduction des erreurs</a:t>
            </a:r>
            <a:endParaRPr lang="fr-FR" sz="1300" dirty="0"/>
          </a:p>
        </p:txBody>
      </p:sp>
      <p:sp>
        <p:nvSpPr>
          <p:cNvPr id="35" name="ZoneTexte 34"/>
          <p:cNvSpPr txBox="1"/>
          <p:nvPr/>
        </p:nvSpPr>
        <p:spPr>
          <a:xfrm>
            <a:off x="5421473" y="2717379"/>
            <a:ext cx="15121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dirty="0" smtClean="0"/>
              <a:t>Taux de mortalité dans les hôpitaux ayant mis en place des systèmes d’aide a la décision clinique</a:t>
            </a:r>
            <a:endParaRPr lang="fr-FR" sz="13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617997" y="4815676"/>
            <a:ext cx="15990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dirty="0" smtClean="0"/>
              <a:t>Temps passé sur chaque compte-rendu par le personnel médical grâce au dossier patient électronique</a:t>
            </a:r>
            <a:endParaRPr lang="fr-FR" sz="1300" dirty="0"/>
          </a:p>
        </p:txBody>
      </p:sp>
      <p:sp>
        <p:nvSpPr>
          <p:cNvPr id="37" name="ZoneTexte 36"/>
          <p:cNvSpPr txBox="1"/>
          <p:nvPr/>
        </p:nvSpPr>
        <p:spPr>
          <a:xfrm>
            <a:off x="7117282" y="4903819"/>
            <a:ext cx="15990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dirty="0" smtClean="0"/>
              <a:t>Economisés en 5 ans grâce au </a:t>
            </a:r>
            <a:r>
              <a:rPr lang="fr-FR" sz="1300" dirty="0" err="1" smtClean="0"/>
              <a:t>tél</a:t>
            </a:r>
            <a:r>
              <a:rPr lang="fr-FR" sz="1300" dirty="0" err="1"/>
              <a:t>é</a:t>
            </a:r>
            <a:r>
              <a:rPr lang="fr-FR" sz="1300" dirty="0" err="1" smtClean="0"/>
              <a:t>suivi</a:t>
            </a:r>
            <a:r>
              <a:rPr lang="fr-FR" sz="1300" dirty="0" smtClean="0"/>
              <a:t> des malades, ainsi qu’a la modernisation des outils médicaux</a:t>
            </a:r>
            <a:endParaRPr lang="fr-FR" sz="1300" dirty="0"/>
          </a:p>
        </p:txBody>
      </p:sp>
    </p:spTree>
    <p:extLst>
      <p:ext uri="{BB962C8B-B14F-4D97-AF65-F5344CB8AC3E}">
        <p14:creationId xmlns:p14="http://schemas.microsoft.com/office/powerpoint/2010/main" val="1590645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45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Introduction - Objectifs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323" y="2119082"/>
            <a:ext cx="2222284" cy="1519234"/>
          </a:xfrm>
          <a:prstGeom prst="rect">
            <a:avLst/>
          </a:prstGeom>
        </p:spPr>
      </p:pic>
      <p:sp>
        <p:nvSpPr>
          <p:cNvPr id="28" name="Rectangle à coins arrondis 27"/>
          <p:cNvSpPr/>
          <p:nvPr/>
        </p:nvSpPr>
        <p:spPr>
          <a:xfrm>
            <a:off x="1835696" y="1101206"/>
            <a:ext cx="7020780" cy="78538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/>
              <a:t>Le département des soins intensifs</a:t>
            </a:r>
            <a:endParaRPr lang="fr-FR" sz="3200" b="1" dirty="0"/>
          </a:p>
        </p:txBody>
      </p:sp>
      <p:grpSp>
        <p:nvGrpSpPr>
          <p:cNvPr id="39" name="Groupe 38"/>
          <p:cNvGrpSpPr/>
          <p:nvPr/>
        </p:nvGrpSpPr>
        <p:grpSpPr>
          <a:xfrm>
            <a:off x="1911073" y="2058770"/>
            <a:ext cx="1825129" cy="1979491"/>
            <a:chOff x="1379825" y="2201742"/>
            <a:chExt cx="1825129" cy="1979491"/>
          </a:xfrm>
        </p:grpSpPr>
        <p:grpSp>
          <p:nvGrpSpPr>
            <p:cNvPr id="38" name="Groupe 37"/>
            <p:cNvGrpSpPr/>
            <p:nvPr/>
          </p:nvGrpSpPr>
          <p:grpSpPr>
            <a:xfrm>
              <a:off x="1765247" y="2201742"/>
              <a:ext cx="1074756" cy="1093126"/>
              <a:chOff x="1765247" y="2201742"/>
              <a:chExt cx="1074756" cy="1093126"/>
            </a:xfrm>
          </p:grpSpPr>
          <p:sp>
            <p:nvSpPr>
              <p:cNvPr id="12" name="Ellipse 11"/>
              <p:cNvSpPr/>
              <p:nvPr/>
            </p:nvSpPr>
            <p:spPr>
              <a:xfrm>
                <a:off x="1765247" y="2201742"/>
                <a:ext cx="1074756" cy="10931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0326" y="2397018"/>
                <a:ext cx="744128" cy="744128"/>
              </a:xfrm>
              <a:prstGeom prst="rect">
                <a:avLst/>
              </a:prstGeom>
            </p:spPr>
          </p:pic>
        </p:grpSp>
        <p:sp>
          <p:nvSpPr>
            <p:cNvPr id="24" name="ZoneTexte 23"/>
            <p:cNvSpPr txBox="1"/>
            <p:nvPr/>
          </p:nvSpPr>
          <p:spPr>
            <a:xfrm>
              <a:off x="1379825" y="3350236"/>
              <a:ext cx="18251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SURVEILLANCE</a:t>
              </a:r>
            </a:p>
            <a:p>
              <a:pPr algn="ctr"/>
              <a:r>
                <a:rPr lang="fr-FR" sz="1400" dirty="0" smtClean="0"/>
                <a:t>Facilité pour le personnel médical </a:t>
              </a:r>
              <a:endParaRPr lang="fr-FR" sz="1400" dirty="0"/>
            </a:p>
          </p:txBody>
        </p:sp>
      </p:grpSp>
      <p:grpSp>
        <p:nvGrpSpPr>
          <p:cNvPr id="34" name="Groupe 33"/>
          <p:cNvGrpSpPr/>
          <p:nvPr/>
        </p:nvGrpSpPr>
        <p:grpSpPr>
          <a:xfrm>
            <a:off x="2582832" y="4050232"/>
            <a:ext cx="1690655" cy="2022836"/>
            <a:chOff x="2636198" y="4177080"/>
            <a:chExt cx="1690655" cy="2022836"/>
          </a:xfrm>
        </p:grpSpPr>
        <p:sp>
          <p:nvSpPr>
            <p:cNvPr id="2" name="ZoneTexte 1"/>
            <p:cNvSpPr txBox="1"/>
            <p:nvPr/>
          </p:nvSpPr>
          <p:spPr>
            <a:xfrm>
              <a:off x="2636198" y="5368919"/>
              <a:ext cx="1690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CONFORT</a:t>
              </a:r>
            </a:p>
            <a:p>
              <a:pPr algn="ctr"/>
              <a:r>
                <a:rPr lang="fr-FR" sz="1400" dirty="0" smtClean="0"/>
                <a:t>Pour le patient pendant son séjour </a:t>
              </a:r>
              <a:endParaRPr lang="fr-FR" sz="1400" dirty="0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2939130" y="4177080"/>
              <a:ext cx="1074756" cy="1093126"/>
              <a:chOff x="1442334" y="4257843"/>
              <a:chExt cx="1074756" cy="1093126"/>
            </a:xfrm>
          </p:grpSpPr>
          <p:sp>
            <p:nvSpPr>
              <p:cNvPr id="32" name="Ellipse 31"/>
              <p:cNvSpPr/>
              <p:nvPr/>
            </p:nvSpPr>
            <p:spPr>
              <a:xfrm>
                <a:off x="1442334" y="4257843"/>
                <a:ext cx="1074756" cy="1093126"/>
              </a:xfrm>
              <a:prstGeom prst="ellipse">
                <a:avLst/>
              </a:prstGeom>
              <a:solidFill>
                <a:srgbClr val="FDF6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5" name="Image 2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3335" y="4419999"/>
                <a:ext cx="768814" cy="768814"/>
              </a:xfrm>
              <a:prstGeom prst="rect">
                <a:avLst/>
              </a:prstGeom>
            </p:spPr>
          </p:pic>
        </p:grpSp>
      </p:grpSp>
      <p:grpSp>
        <p:nvGrpSpPr>
          <p:cNvPr id="41" name="Groupe 40"/>
          <p:cNvGrpSpPr/>
          <p:nvPr/>
        </p:nvGrpSpPr>
        <p:grpSpPr>
          <a:xfrm>
            <a:off x="4470527" y="4050232"/>
            <a:ext cx="1686692" cy="2058053"/>
            <a:chOff x="4351153" y="4089834"/>
            <a:chExt cx="1686692" cy="2058053"/>
          </a:xfrm>
        </p:grpSpPr>
        <p:grpSp>
          <p:nvGrpSpPr>
            <p:cNvPr id="40" name="Groupe 39"/>
            <p:cNvGrpSpPr/>
            <p:nvPr/>
          </p:nvGrpSpPr>
          <p:grpSpPr>
            <a:xfrm>
              <a:off x="4351153" y="4089834"/>
              <a:ext cx="1686692" cy="2058053"/>
              <a:chOff x="4351153" y="4089834"/>
              <a:chExt cx="1686692" cy="2058053"/>
            </a:xfrm>
          </p:grpSpPr>
          <p:sp>
            <p:nvSpPr>
              <p:cNvPr id="26" name="ZoneTexte 25"/>
              <p:cNvSpPr txBox="1"/>
              <p:nvPr/>
            </p:nvSpPr>
            <p:spPr>
              <a:xfrm>
                <a:off x="4351153" y="5316890"/>
                <a:ext cx="16866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b="1" dirty="0" smtClean="0"/>
                  <a:t>MOBILITE</a:t>
                </a:r>
              </a:p>
              <a:p>
                <a:pPr algn="ctr"/>
                <a:r>
                  <a:rPr lang="fr-FR" sz="1400" dirty="0" smtClean="0"/>
                  <a:t>Pour le personnel médical </a:t>
                </a:r>
                <a:endParaRPr lang="fr-FR" sz="1400" dirty="0"/>
              </a:p>
            </p:txBody>
          </p:sp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6811" y="4089834"/>
                <a:ext cx="1110336" cy="1110336"/>
              </a:xfrm>
              <a:prstGeom prst="rect">
                <a:avLst/>
              </a:prstGeom>
            </p:spPr>
          </p:pic>
        </p:grp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156" y="4509120"/>
              <a:ext cx="197646" cy="197646"/>
            </a:xfrm>
            <a:prstGeom prst="rect">
              <a:avLst/>
            </a:prstGeom>
          </p:spPr>
        </p:pic>
      </p:grpSp>
      <p:grpSp>
        <p:nvGrpSpPr>
          <p:cNvPr id="43" name="Groupe 42"/>
          <p:cNvGrpSpPr/>
          <p:nvPr/>
        </p:nvGrpSpPr>
        <p:grpSpPr>
          <a:xfrm>
            <a:off x="6354259" y="4065643"/>
            <a:ext cx="1908153" cy="2179163"/>
            <a:chOff x="6755719" y="3597674"/>
            <a:chExt cx="1908153" cy="2179163"/>
          </a:xfrm>
        </p:grpSpPr>
        <p:grpSp>
          <p:nvGrpSpPr>
            <p:cNvPr id="42" name="Groupe 41"/>
            <p:cNvGrpSpPr/>
            <p:nvPr/>
          </p:nvGrpSpPr>
          <p:grpSpPr>
            <a:xfrm>
              <a:off x="6755719" y="3597674"/>
              <a:ext cx="1908153" cy="2179163"/>
              <a:chOff x="6755719" y="3597674"/>
              <a:chExt cx="1908153" cy="2179163"/>
            </a:xfrm>
          </p:grpSpPr>
          <p:sp>
            <p:nvSpPr>
              <p:cNvPr id="27" name="ZoneTexte 26"/>
              <p:cNvSpPr txBox="1"/>
              <p:nvPr/>
            </p:nvSpPr>
            <p:spPr>
              <a:xfrm>
                <a:off x="6755719" y="4730397"/>
                <a:ext cx="1908153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b="1" dirty="0" smtClean="0"/>
                  <a:t>EFFICACITE</a:t>
                </a:r>
              </a:p>
              <a:p>
                <a:pPr algn="ctr"/>
                <a:r>
                  <a:rPr lang="fr-FR" sz="1400" dirty="0" smtClean="0"/>
                  <a:t>Dans la gestion et l’utilisation des différentes ressources</a:t>
                </a:r>
                <a:endParaRPr lang="fr-FR" sz="1400" dirty="0"/>
              </a:p>
            </p:txBody>
          </p:sp>
          <p:sp>
            <p:nvSpPr>
              <p:cNvPr id="35" name="Ellipse 34"/>
              <p:cNvSpPr/>
              <p:nvPr/>
            </p:nvSpPr>
            <p:spPr>
              <a:xfrm>
                <a:off x="7217600" y="3597674"/>
                <a:ext cx="1074756" cy="109312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1" name="Groupe 30"/>
            <p:cNvGrpSpPr/>
            <p:nvPr/>
          </p:nvGrpSpPr>
          <p:grpSpPr>
            <a:xfrm>
              <a:off x="7450106" y="3839079"/>
              <a:ext cx="638130" cy="638128"/>
              <a:chOff x="3559396" y="4104774"/>
              <a:chExt cx="1423944" cy="1423940"/>
            </a:xfrm>
          </p:grpSpPr>
          <p:pic>
            <p:nvPicPr>
              <p:cNvPr id="15" name="Image 1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9396" y="4104774"/>
                <a:ext cx="1423944" cy="1423940"/>
              </a:xfrm>
              <a:prstGeom prst="rect">
                <a:avLst/>
              </a:prstGeom>
            </p:spPr>
          </p:pic>
          <p:pic>
            <p:nvPicPr>
              <p:cNvPr id="29" name="Image 28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081925" y="4911076"/>
                <a:ext cx="378914" cy="378914"/>
              </a:xfrm>
              <a:prstGeom prst="rect">
                <a:avLst/>
              </a:prstGeom>
            </p:spPr>
          </p:pic>
        </p:grpSp>
      </p:grpSp>
      <p:grpSp>
        <p:nvGrpSpPr>
          <p:cNvPr id="45" name="Groupe 44"/>
          <p:cNvGrpSpPr/>
          <p:nvPr/>
        </p:nvGrpSpPr>
        <p:grpSpPr>
          <a:xfrm>
            <a:off x="6792541" y="2199502"/>
            <a:ext cx="2137636" cy="1986844"/>
            <a:chOff x="6788827" y="2147971"/>
            <a:chExt cx="2137636" cy="1986844"/>
          </a:xfrm>
        </p:grpSpPr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699" y="2147971"/>
              <a:ext cx="960766" cy="960766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6788827" y="3057597"/>
              <a:ext cx="2137636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 smtClean="0"/>
                <a:t>RESSOURCES</a:t>
              </a:r>
            </a:p>
            <a:p>
              <a:pPr algn="ctr"/>
              <a:r>
                <a:rPr lang="fr-FR" sz="1400" dirty="0" smtClean="0"/>
                <a:t>Optimisation de la gestion </a:t>
              </a:r>
              <a:br>
                <a:rPr lang="fr-FR" sz="1400" dirty="0" smtClean="0"/>
              </a:br>
              <a:r>
                <a:rPr lang="fr-FR" sz="1400" dirty="0" smtClean="0"/>
                <a:t>des ressources humaines</a:t>
              </a:r>
              <a:endParaRPr lang="fr-FR" sz="1400" dirty="0"/>
            </a:p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0801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à coins arrondis 27"/>
          <p:cNvSpPr/>
          <p:nvPr/>
        </p:nvSpPr>
        <p:spPr>
          <a:xfrm>
            <a:off x="7439067" y="2539653"/>
            <a:ext cx="1669556" cy="21534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e 17"/>
          <p:cNvGrpSpPr/>
          <p:nvPr/>
        </p:nvGrpSpPr>
        <p:grpSpPr>
          <a:xfrm>
            <a:off x="2284670" y="4346293"/>
            <a:ext cx="1315383" cy="1169850"/>
            <a:chOff x="4969265" y="4949844"/>
            <a:chExt cx="1315383" cy="1169850"/>
          </a:xfrm>
        </p:grpSpPr>
        <p:pic>
          <p:nvPicPr>
            <p:cNvPr id="74" name="Shape 9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99888" y="4949844"/>
              <a:ext cx="1056599" cy="105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Shape 100"/>
            <p:cNvSpPr txBox="1"/>
            <p:nvPr/>
          </p:nvSpPr>
          <p:spPr>
            <a:xfrm>
              <a:off x="4969265" y="5741694"/>
              <a:ext cx="1315383" cy="37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Casque </a:t>
              </a:r>
              <a:r>
                <a:rPr lang="fr-FR" sz="1200" b="0" i="1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connecté</a:t>
              </a:r>
              <a:endPara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6367347" y="986679"/>
            <a:ext cx="1226983" cy="1045694"/>
            <a:chOff x="6025864" y="4600271"/>
            <a:chExt cx="1226983" cy="1045694"/>
          </a:xfrm>
        </p:grpSpPr>
        <p:pic>
          <p:nvPicPr>
            <p:cNvPr id="80" name="Shape 10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02986" y="4600271"/>
              <a:ext cx="731723" cy="731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Shape 111"/>
            <p:cNvSpPr txBox="1"/>
            <p:nvPr/>
          </p:nvSpPr>
          <p:spPr>
            <a:xfrm>
              <a:off x="6025864" y="5331994"/>
              <a:ext cx="1226983" cy="31397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7821894" y="934925"/>
            <a:ext cx="1059164" cy="1054807"/>
            <a:chOff x="5306700" y="3790200"/>
            <a:chExt cx="1059164" cy="1054807"/>
          </a:xfrm>
        </p:grpSpPr>
        <p:pic>
          <p:nvPicPr>
            <p:cNvPr id="84" name="Shape 10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06700" y="3790200"/>
              <a:ext cx="1046523" cy="7395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Shape 112"/>
            <p:cNvSpPr txBox="1"/>
            <p:nvPr/>
          </p:nvSpPr>
          <p:spPr>
            <a:xfrm>
              <a:off x="5355756" y="4525910"/>
              <a:ext cx="1010108" cy="31909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1" name="Shape 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22550" y="1754601"/>
            <a:ext cx="3828464" cy="315680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Rectangle à coins arrondis 26"/>
          <p:cNvSpPr/>
          <p:nvPr/>
        </p:nvSpPr>
        <p:spPr>
          <a:xfrm>
            <a:off x="6429043" y="934925"/>
            <a:ext cx="2679580" cy="110746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à coins arrondis 23"/>
          <p:cNvSpPr/>
          <p:nvPr/>
        </p:nvSpPr>
        <p:spPr>
          <a:xfrm>
            <a:off x="51737" y="953233"/>
            <a:ext cx="3456384" cy="242361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Dispositifs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grpSp>
        <p:nvGrpSpPr>
          <p:cNvPr id="17" name="Groupe 16"/>
          <p:cNvGrpSpPr/>
          <p:nvPr/>
        </p:nvGrpSpPr>
        <p:grpSpPr>
          <a:xfrm>
            <a:off x="1060758" y="4591569"/>
            <a:ext cx="1354052" cy="735400"/>
            <a:chOff x="2597941" y="5421866"/>
            <a:chExt cx="1354052" cy="735400"/>
          </a:xfrm>
        </p:grpSpPr>
        <p:pic>
          <p:nvPicPr>
            <p:cNvPr id="101" name="Shape 8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901981" y="5421866"/>
              <a:ext cx="719630" cy="639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Shape 85"/>
            <p:cNvSpPr txBox="1"/>
            <p:nvPr/>
          </p:nvSpPr>
          <p:spPr>
            <a:xfrm>
              <a:off x="2597941" y="5965808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Capteur de convulsion</a:t>
              </a:r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241987" y="1075557"/>
            <a:ext cx="1091975" cy="892451"/>
            <a:chOff x="5192673" y="1000397"/>
            <a:chExt cx="1091975" cy="892451"/>
          </a:xfrm>
        </p:grpSpPr>
        <p:pic>
          <p:nvPicPr>
            <p:cNvPr id="62" name="Shape 8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192673" y="1000397"/>
              <a:ext cx="1091975" cy="763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Shape 88"/>
            <p:cNvSpPr txBox="1"/>
            <p:nvPr/>
          </p:nvSpPr>
          <p:spPr>
            <a:xfrm>
              <a:off x="5233607" y="1701390"/>
              <a:ext cx="1010108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Health</a:t>
              </a: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Patch</a:t>
              </a:r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5445319" y="4608279"/>
            <a:ext cx="1856333" cy="1058590"/>
            <a:chOff x="8892480" y="1512215"/>
            <a:chExt cx="1856333" cy="1058590"/>
          </a:xfrm>
        </p:grpSpPr>
        <p:pic>
          <p:nvPicPr>
            <p:cNvPr id="65" name="Shape 9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892480" y="1512215"/>
              <a:ext cx="1856333" cy="10444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Shape 92"/>
            <p:cNvSpPr txBox="1"/>
            <p:nvPr/>
          </p:nvSpPr>
          <p:spPr>
            <a:xfrm>
              <a:off x="9013519" y="2384940"/>
              <a:ext cx="1615874" cy="18586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Moniteur intelligent</a:t>
              </a: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198779" y="3689877"/>
            <a:ext cx="1152016" cy="632233"/>
            <a:chOff x="1840861" y="3686414"/>
            <a:chExt cx="1152016" cy="632233"/>
          </a:xfrm>
        </p:grpSpPr>
        <p:pic>
          <p:nvPicPr>
            <p:cNvPr id="68" name="Shape 9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flipH="1">
              <a:off x="1840861" y="3686414"/>
              <a:ext cx="1152016" cy="5112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Shape 94"/>
            <p:cNvSpPr txBox="1"/>
            <p:nvPr/>
          </p:nvSpPr>
          <p:spPr>
            <a:xfrm>
              <a:off x="1911815" y="4127189"/>
              <a:ext cx="1010108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Pansement connecté</a:t>
              </a: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1421842" y="3645024"/>
            <a:ext cx="1010108" cy="1095183"/>
            <a:chOff x="3114077" y="3869931"/>
            <a:chExt cx="1010108" cy="1095183"/>
          </a:xfrm>
        </p:grpSpPr>
        <p:pic>
          <p:nvPicPr>
            <p:cNvPr id="71" name="Shape 96"/>
            <p:cNvPicPr preferRelativeResize="0"/>
            <p:nvPr/>
          </p:nvPicPr>
          <p:blipFill rotWithShape="1">
            <a:blip r:embed="rId13">
              <a:alphaModFix/>
            </a:blip>
            <a:srcRect r="16482"/>
            <a:stretch/>
          </p:blipFill>
          <p:spPr>
            <a:xfrm>
              <a:off x="3136086" y="3869931"/>
              <a:ext cx="966090" cy="903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Shape 98"/>
            <p:cNvSpPr txBox="1"/>
            <p:nvPr/>
          </p:nvSpPr>
          <p:spPr>
            <a:xfrm>
              <a:off x="3114077" y="4773656"/>
              <a:ext cx="1010108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DexcomG4</a:t>
              </a: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7495709" y="2755937"/>
            <a:ext cx="1581502" cy="1515825"/>
            <a:chOff x="9898635" y="2982784"/>
            <a:chExt cx="1581502" cy="1515825"/>
          </a:xfrm>
        </p:grpSpPr>
        <p:pic>
          <p:nvPicPr>
            <p:cNvPr id="77" name="Shape 10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116616" y="2982784"/>
              <a:ext cx="1145541" cy="1329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104"/>
            <p:cNvSpPr txBox="1"/>
            <p:nvPr/>
          </p:nvSpPr>
          <p:spPr>
            <a:xfrm>
              <a:off x="9898635" y="4281417"/>
              <a:ext cx="1581502" cy="217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Tablette/smartphone</a:t>
              </a:r>
              <a:endParaRPr lang="fr-FR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1276229" y="1125130"/>
            <a:ext cx="1354052" cy="789134"/>
            <a:chOff x="6267926" y="1019820"/>
            <a:chExt cx="1354052" cy="789134"/>
          </a:xfrm>
        </p:grpSpPr>
        <p:pic>
          <p:nvPicPr>
            <p:cNvPr id="82" name="Shape 107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599502" y="1019820"/>
              <a:ext cx="616027" cy="6160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Shape 116"/>
            <p:cNvSpPr txBox="1"/>
            <p:nvPr/>
          </p:nvSpPr>
          <p:spPr>
            <a:xfrm>
              <a:off x="6267926" y="1617496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Puce RFID d’identification</a:t>
              </a:r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515492" y="2108219"/>
            <a:ext cx="1354052" cy="911769"/>
            <a:chOff x="1401043" y="2735955"/>
            <a:chExt cx="1354052" cy="911769"/>
          </a:xfrm>
        </p:grpSpPr>
        <p:pic>
          <p:nvPicPr>
            <p:cNvPr id="81" name="Shape 106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595835" y="2735955"/>
              <a:ext cx="911769" cy="911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Shape 118"/>
            <p:cNvSpPr txBox="1"/>
            <p:nvPr/>
          </p:nvSpPr>
          <p:spPr>
            <a:xfrm>
              <a:off x="1401043" y="3411868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Capteur de poids</a:t>
              </a: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1803928" y="2175644"/>
            <a:ext cx="1354052" cy="809418"/>
            <a:chOff x="4923053" y="2133811"/>
            <a:chExt cx="1354052" cy="809418"/>
          </a:xfrm>
        </p:grpSpPr>
        <p:pic>
          <p:nvPicPr>
            <p:cNvPr id="95" name="Shape 12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5263911" y="2133811"/>
              <a:ext cx="672338" cy="672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Shape 122"/>
            <p:cNvSpPr txBox="1"/>
            <p:nvPr/>
          </p:nvSpPr>
          <p:spPr>
            <a:xfrm>
              <a:off x="4923053" y="2751771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Bracelet connecté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148047" y="1091570"/>
            <a:ext cx="1354052" cy="803141"/>
            <a:chOff x="7343385" y="4470307"/>
            <a:chExt cx="1354052" cy="803141"/>
          </a:xfrm>
        </p:grpSpPr>
        <p:pic>
          <p:nvPicPr>
            <p:cNvPr id="98" name="Shape 124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620029" y="4470307"/>
              <a:ext cx="734600" cy="734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125"/>
            <p:cNvSpPr txBox="1"/>
            <p:nvPr/>
          </p:nvSpPr>
          <p:spPr>
            <a:xfrm>
              <a:off x="7343385" y="5081990"/>
              <a:ext cx="1354052" cy="1914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Bracelet RFID</a:t>
              </a: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-90483" y="4532983"/>
            <a:ext cx="1461408" cy="1119549"/>
            <a:chOff x="1120223" y="5004140"/>
            <a:chExt cx="1461408" cy="1119549"/>
          </a:xfrm>
        </p:grpSpPr>
        <p:pic>
          <p:nvPicPr>
            <p:cNvPr id="83" name="Shape 108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376463" y="5004140"/>
              <a:ext cx="948928" cy="632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Shape 114"/>
            <p:cNvSpPr txBox="1"/>
            <p:nvPr/>
          </p:nvSpPr>
          <p:spPr>
            <a:xfrm>
              <a:off x="1120223" y="5662025"/>
              <a:ext cx="1461408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2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Capteur pour le cancer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719347" y="3053935"/>
            <a:ext cx="2170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Capteurs obligatoires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1" y="3635741"/>
            <a:ext cx="3497202" cy="2438264"/>
          </a:xfrm>
          <a:prstGeom prst="round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Rectangle 102"/>
          <p:cNvSpPr/>
          <p:nvPr/>
        </p:nvSpPr>
        <p:spPr>
          <a:xfrm>
            <a:off x="964419" y="5613072"/>
            <a:ext cx="2041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Capteurs optionnels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314093" y="1667805"/>
            <a:ext cx="290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Capteurs environnementaux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811138" y="4224819"/>
            <a:ext cx="290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Appareils mobiles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9" name="Rectangle à coins arrondis 28"/>
          <p:cNvSpPr/>
          <p:nvPr/>
        </p:nvSpPr>
        <p:spPr>
          <a:xfrm>
            <a:off x="5447474" y="4644478"/>
            <a:ext cx="1915597" cy="1634839"/>
          </a:xfrm>
          <a:prstGeom prst="roundRect">
            <a:avLst/>
          </a:prstGeom>
          <a:noFill/>
          <a:ln>
            <a:solidFill>
              <a:srgbClr val="FDF6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Rectangle 105"/>
          <p:cNvSpPr/>
          <p:nvPr/>
        </p:nvSpPr>
        <p:spPr>
          <a:xfrm>
            <a:off x="4950532" y="5856516"/>
            <a:ext cx="290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fr-FR" i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Moniteur</a:t>
            </a:r>
            <a:endParaRPr lang="fr-FR" i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7268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Protocoles 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1026" name="Picture 2" descr="C:\Users\Fabien\Downloads\deep_4231_split_symmetric_-_counter_-_by_tbh_40208\resea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49005"/>
            <a:ext cx="6192687" cy="542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1088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Architecture - Middleware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2050" name="Picture 2" descr="C:\Users\Fabien\Documents\INF6404A\INF6404A\TP2\Figure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682" y="947567"/>
            <a:ext cx="6544766" cy="533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041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>
          <a:xfrm>
            <a:off x="-1524000" y="1905000"/>
            <a:ext cx="3048000" cy="3048000"/>
          </a:xfrm>
          <a:prstGeom prst="arc">
            <a:avLst>
              <a:gd name="adj1" fmla="val 16200000"/>
              <a:gd name="adj2" fmla="val 5359794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304800" dist="50800" dir="189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>
          <a:xfrm>
            <a:off x="827584" y="861369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 flipH="1">
            <a:off x="899592" y="332656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Découverte des ressources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  <a:latin typeface="Corbel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053365"/>
            <a:ext cx="1944216" cy="760011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>
            <a:off x="2051720" y="6381328"/>
            <a:ext cx="6840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52936"/>
            <a:ext cx="1190663" cy="14857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9584" y="548895"/>
            <a:ext cx="414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latin typeface="Adobe Caslon Pro" panose="0205050205050A020403" pitchFamily="18" charset="0"/>
              </a:rPr>
              <a:t>Smart </a:t>
            </a:r>
            <a:r>
              <a:rPr lang="fr-FR" sz="2000" b="1" dirty="0" err="1" smtClean="0">
                <a:latin typeface="Adobe Caslon Pro" panose="0205050205050A020403" pitchFamily="18" charset="0"/>
              </a:rPr>
              <a:t>Health</a:t>
            </a:r>
            <a:r>
              <a:rPr lang="fr-FR" sz="2000" b="1" dirty="0" smtClean="0">
                <a:latin typeface="Adobe Caslon Pro" panose="0205050205050A020403" pitchFamily="18" charset="0"/>
              </a:rPr>
              <a:t> </a:t>
            </a:r>
            <a:endParaRPr lang="fr-FR" sz="2000" b="1" dirty="0">
              <a:latin typeface="Adobe Caslon Pro" panose="0205050205050A020403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147"/>
            <a:ext cx="1368271" cy="723605"/>
          </a:xfrm>
          <a:prstGeom prst="rect">
            <a:avLst/>
          </a:prstGeom>
        </p:spPr>
      </p:pic>
      <p:pic>
        <p:nvPicPr>
          <p:cNvPr id="3074" name="Picture 2" descr="C:\Users\Fabien\Documents\INF6404A\INF6404A\TP2\Figure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81" y="999947"/>
            <a:ext cx="72294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83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Animated_pointer_and_light-up_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E519BB6-FA83-4C7A-A5C3-FEA49DBE1C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Texte éclairé et pointeur animé</Template>
  <TotalTime>0</TotalTime>
  <Words>335</Words>
  <Application>Microsoft Office PowerPoint</Application>
  <PresentationFormat>Affichage à l'écran (4:3)</PresentationFormat>
  <Paragraphs>115</Paragraphs>
  <Slides>23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Adobe Caslon Pro</vt:lpstr>
      <vt:lpstr>Arial</vt:lpstr>
      <vt:lpstr>Calibri</vt:lpstr>
      <vt:lpstr>Corbel</vt:lpstr>
      <vt:lpstr>Animated_pointer_and_light-up_text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2016-04-09T21:01:08Z</dcterms:created>
  <dcterms:modified xsi:type="dcterms:W3CDTF">2016-06-01T21:40:26Z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TC024787149991</vt:lpwstr>
  </property>
  <property fmtid="{D5CDD505-2E9C-101B-9397-08002B2CF9AE}" pid="3" name="Tfs.IsStoryboard">
    <vt:bool>true</vt:bool>
  </property>
</Properties>
</file>